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8" r:id="rId3"/>
    <p:sldId id="263" r:id="rId4"/>
    <p:sldId id="257" r:id="rId5"/>
    <p:sldId id="259" r:id="rId6"/>
    <p:sldId id="260" r:id="rId7"/>
    <p:sldId id="261" r:id="rId8"/>
    <p:sldId id="262"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17252E-7EBD-4047-B0F4-5562BA167A90}" v="2" dt="2024-04-26T06:17:56.5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ruti Badjate" userId="3a792fe09fc27705" providerId="LiveId" clId="{7117252E-7EBD-4047-B0F4-5562BA167A90}"/>
    <pc:docChg chg="custSel addSld delSld modSld sldOrd">
      <pc:chgData name="Shruti Badjate" userId="3a792fe09fc27705" providerId="LiveId" clId="{7117252E-7EBD-4047-B0F4-5562BA167A90}" dt="2024-04-26T06:37:14.592" v="72"/>
      <pc:docMkLst>
        <pc:docMk/>
      </pc:docMkLst>
      <pc:sldChg chg="delSp mod">
        <pc:chgData name="Shruti Badjate" userId="3a792fe09fc27705" providerId="LiveId" clId="{7117252E-7EBD-4047-B0F4-5562BA167A90}" dt="2024-04-25T17:41:49.085" v="6" actId="478"/>
        <pc:sldMkLst>
          <pc:docMk/>
          <pc:sldMk cId="0" sldId="256"/>
        </pc:sldMkLst>
        <pc:picChg chg="del">
          <ac:chgData name="Shruti Badjate" userId="3a792fe09fc27705" providerId="LiveId" clId="{7117252E-7EBD-4047-B0F4-5562BA167A90}" dt="2024-04-25T17:41:49.085" v="6" actId="478"/>
          <ac:picMkLst>
            <pc:docMk/>
            <pc:sldMk cId="0" sldId="256"/>
            <ac:picMk id="8" creationId="{00000000-0000-0000-0000-000000000000}"/>
          </ac:picMkLst>
        </pc:picChg>
      </pc:sldChg>
      <pc:sldChg chg="delSp mod">
        <pc:chgData name="Shruti Badjate" userId="3a792fe09fc27705" providerId="LiveId" clId="{7117252E-7EBD-4047-B0F4-5562BA167A90}" dt="2024-04-25T17:41:54.103" v="7" actId="478"/>
        <pc:sldMkLst>
          <pc:docMk/>
          <pc:sldMk cId="0" sldId="257"/>
        </pc:sldMkLst>
        <pc:picChg chg="del">
          <ac:chgData name="Shruti Badjate" userId="3a792fe09fc27705" providerId="LiveId" clId="{7117252E-7EBD-4047-B0F4-5562BA167A90}" dt="2024-04-25T17:41:54.103" v="7" actId="478"/>
          <ac:picMkLst>
            <pc:docMk/>
            <pc:sldMk cId="0" sldId="257"/>
            <ac:picMk id="19" creationId="{00000000-0000-0000-0000-000000000000}"/>
          </ac:picMkLst>
        </pc:picChg>
      </pc:sldChg>
      <pc:sldChg chg="delSp mod ord">
        <pc:chgData name="Shruti Badjate" userId="3a792fe09fc27705" providerId="LiveId" clId="{7117252E-7EBD-4047-B0F4-5562BA167A90}" dt="2024-04-26T06:37:11.137" v="70"/>
        <pc:sldMkLst>
          <pc:docMk/>
          <pc:sldMk cId="0" sldId="258"/>
        </pc:sldMkLst>
        <pc:picChg chg="del">
          <ac:chgData name="Shruti Badjate" userId="3a792fe09fc27705" providerId="LiveId" clId="{7117252E-7EBD-4047-B0F4-5562BA167A90}" dt="2024-04-25T17:41:58.688" v="8" actId="478"/>
          <ac:picMkLst>
            <pc:docMk/>
            <pc:sldMk cId="0" sldId="258"/>
            <ac:picMk id="11" creationId="{00000000-0000-0000-0000-000000000000}"/>
          </ac:picMkLst>
        </pc:picChg>
      </pc:sldChg>
      <pc:sldChg chg="delSp mod">
        <pc:chgData name="Shruti Badjate" userId="3a792fe09fc27705" providerId="LiveId" clId="{7117252E-7EBD-4047-B0F4-5562BA167A90}" dt="2024-04-25T17:42:03.172" v="9" actId="478"/>
        <pc:sldMkLst>
          <pc:docMk/>
          <pc:sldMk cId="0" sldId="259"/>
        </pc:sldMkLst>
        <pc:picChg chg="del">
          <ac:chgData name="Shruti Badjate" userId="3a792fe09fc27705" providerId="LiveId" clId="{7117252E-7EBD-4047-B0F4-5562BA167A90}" dt="2024-04-25T17:42:03.172" v="9" actId="478"/>
          <ac:picMkLst>
            <pc:docMk/>
            <pc:sldMk cId="0" sldId="259"/>
            <ac:picMk id="21" creationId="{00000000-0000-0000-0000-000000000000}"/>
          </ac:picMkLst>
        </pc:picChg>
      </pc:sldChg>
      <pc:sldChg chg="delSp mod">
        <pc:chgData name="Shruti Badjate" userId="3a792fe09fc27705" providerId="LiveId" clId="{7117252E-7EBD-4047-B0F4-5562BA167A90}" dt="2024-04-25T17:42:08.910" v="10" actId="478"/>
        <pc:sldMkLst>
          <pc:docMk/>
          <pc:sldMk cId="0" sldId="260"/>
        </pc:sldMkLst>
        <pc:picChg chg="del">
          <ac:chgData name="Shruti Badjate" userId="3a792fe09fc27705" providerId="LiveId" clId="{7117252E-7EBD-4047-B0F4-5562BA167A90}" dt="2024-04-25T17:42:08.910" v="10" actId="478"/>
          <ac:picMkLst>
            <pc:docMk/>
            <pc:sldMk cId="0" sldId="260"/>
            <ac:picMk id="23" creationId="{00000000-0000-0000-0000-000000000000}"/>
          </ac:picMkLst>
        </pc:picChg>
      </pc:sldChg>
      <pc:sldChg chg="delSp modSp mod">
        <pc:chgData name="Shruti Badjate" userId="3a792fe09fc27705" providerId="LiveId" clId="{7117252E-7EBD-4047-B0F4-5562BA167A90}" dt="2024-04-25T17:41:43.071" v="5" actId="478"/>
        <pc:sldMkLst>
          <pc:docMk/>
          <pc:sldMk cId="0" sldId="261"/>
        </pc:sldMkLst>
        <pc:spChg chg="mod">
          <ac:chgData name="Shruti Badjate" userId="3a792fe09fc27705" providerId="LiveId" clId="{7117252E-7EBD-4047-B0F4-5562BA167A90}" dt="2024-04-25T17:41:20.268" v="2" actId="14100"/>
          <ac:spMkLst>
            <pc:docMk/>
            <pc:sldMk cId="0" sldId="261"/>
            <ac:spMk id="7" creationId="{00000000-0000-0000-0000-000000000000}"/>
          </ac:spMkLst>
        </pc:spChg>
        <pc:spChg chg="mod">
          <ac:chgData name="Shruti Badjate" userId="3a792fe09fc27705" providerId="LiveId" clId="{7117252E-7EBD-4047-B0F4-5562BA167A90}" dt="2024-04-25T17:41:35.758" v="4" actId="14100"/>
          <ac:spMkLst>
            <pc:docMk/>
            <pc:sldMk cId="0" sldId="261"/>
            <ac:spMk id="10" creationId="{00000000-0000-0000-0000-000000000000}"/>
          </ac:spMkLst>
        </pc:spChg>
        <pc:picChg chg="del">
          <ac:chgData name="Shruti Badjate" userId="3a792fe09fc27705" providerId="LiveId" clId="{7117252E-7EBD-4047-B0F4-5562BA167A90}" dt="2024-04-25T17:41:43.071" v="5" actId="478"/>
          <ac:picMkLst>
            <pc:docMk/>
            <pc:sldMk cId="0" sldId="261"/>
            <ac:picMk id="13" creationId="{00000000-0000-0000-0000-000000000000}"/>
          </ac:picMkLst>
        </pc:picChg>
      </pc:sldChg>
      <pc:sldChg chg="delSp mod">
        <pc:chgData name="Shruti Badjate" userId="3a792fe09fc27705" providerId="LiveId" clId="{7117252E-7EBD-4047-B0F4-5562BA167A90}" dt="2024-04-25T17:42:14.331" v="11" actId="478"/>
        <pc:sldMkLst>
          <pc:docMk/>
          <pc:sldMk cId="0" sldId="262"/>
        </pc:sldMkLst>
        <pc:picChg chg="del">
          <ac:chgData name="Shruti Badjate" userId="3a792fe09fc27705" providerId="LiveId" clId="{7117252E-7EBD-4047-B0F4-5562BA167A90}" dt="2024-04-25T17:42:14.331" v="11" actId="478"/>
          <ac:picMkLst>
            <pc:docMk/>
            <pc:sldMk cId="0" sldId="262"/>
            <ac:picMk id="13" creationId="{00000000-0000-0000-0000-000000000000}"/>
          </ac:picMkLst>
        </pc:picChg>
      </pc:sldChg>
      <pc:sldChg chg="modSp add mod ord">
        <pc:chgData name="Shruti Badjate" userId="3a792fe09fc27705" providerId="LiveId" clId="{7117252E-7EBD-4047-B0F4-5562BA167A90}" dt="2024-04-26T06:37:14.592" v="72"/>
        <pc:sldMkLst>
          <pc:docMk/>
          <pc:sldMk cId="642859259" sldId="263"/>
        </pc:sldMkLst>
        <pc:spChg chg="mod">
          <ac:chgData name="Shruti Badjate" userId="3a792fe09fc27705" providerId="LiveId" clId="{7117252E-7EBD-4047-B0F4-5562BA167A90}" dt="2024-04-26T06:18:02.065" v="17" actId="20577"/>
          <ac:spMkLst>
            <pc:docMk/>
            <pc:sldMk cId="642859259" sldId="263"/>
            <ac:spMk id="3" creationId="{00000000-0000-0000-0000-000000000000}"/>
          </ac:spMkLst>
        </pc:spChg>
        <pc:spChg chg="mod">
          <ac:chgData name="Shruti Badjate" userId="3a792fe09fc27705" providerId="LiveId" clId="{7117252E-7EBD-4047-B0F4-5562BA167A90}" dt="2024-04-26T06:18:33.729" v="41" actId="113"/>
          <ac:spMkLst>
            <pc:docMk/>
            <pc:sldMk cId="642859259" sldId="263"/>
            <ac:spMk id="4" creationId="{00000000-0000-0000-0000-000000000000}"/>
          </ac:spMkLst>
        </pc:spChg>
        <pc:spChg chg="mod">
          <ac:chgData name="Shruti Badjate" userId="3a792fe09fc27705" providerId="LiveId" clId="{7117252E-7EBD-4047-B0F4-5562BA167A90}" dt="2024-04-26T06:20:53.042" v="68" actId="20577"/>
          <ac:spMkLst>
            <pc:docMk/>
            <pc:sldMk cId="642859259" sldId="263"/>
            <ac:spMk id="5" creationId="{00000000-0000-0000-0000-000000000000}"/>
          </ac:spMkLst>
        </pc:spChg>
        <pc:spChg chg="mod">
          <ac:chgData name="Shruti Badjate" userId="3a792fe09fc27705" providerId="LiveId" clId="{7117252E-7EBD-4047-B0F4-5562BA167A90}" dt="2024-04-26T06:18:40.662" v="43" actId="20577"/>
          <ac:spMkLst>
            <pc:docMk/>
            <pc:sldMk cId="642859259" sldId="263"/>
            <ac:spMk id="6" creationId="{00000000-0000-0000-0000-000000000000}"/>
          </ac:spMkLst>
        </pc:spChg>
        <pc:spChg chg="mod">
          <ac:chgData name="Shruti Badjate" userId="3a792fe09fc27705" providerId="LiveId" clId="{7117252E-7EBD-4047-B0F4-5562BA167A90}" dt="2024-04-26T06:18:50.787" v="45" actId="20577"/>
          <ac:spMkLst>
            <pc:docMk/>
            <pc:sldMk cId="642859259" sldId="263"/>
            <ac:spMk id="7" creationId="{00000000-0000-0000-0000-000000000000}"/>
          </ac:spMkLst>
        </pc:spChg>
        <pc:spChg chg="mod">
          <ac:chgData name="Shruti Badjate" userId="3a792fe09fc27705" providerId="LiveId" clId="{7117252E-7EBD-4047-B0F4-5562BA167A90}" dt="2024-04-26T06:18:58.335" v="47" actId="20577"/>
          <ac:spMkLst>
            <pc:docMk/>
            <pc:sldMk cId="642859259" sldId="263"/>
            <ac:spMk id="8" creationId="{00000000-0000-0000-0000-000000000000}"/>
          </ac:spMkLst>
        </pc:spChg>
        <pc:spChg chg="mod">
          <ac:chgData name="Shruti Badjate" userId="3a792fe09fc27705" providerId="LiveId" clId="{7117252E-7EBD-4047-B0F4-5562BA167A90}" dt="2024-04-26T06:18:54.830" v="46" actId="20577"/>
          <ac:spMkLst>
            <pc:docMk/>
            <pc:sldMk cId="642859259" sldId="263"/>
            <ac:spMk id="9" creationId="{00000000-0000-0000-0000-000000000000}"/>
          </ac:spMkLst>
        </pc:spChg>
        <pc:spChg chg="mod">
          <ac:chgData name="Shruti Badjate" userId="3a792fe09fc27705" providerId="LiveId" clId="{7117252E-7EBD-4047-B0F4-5562BA167A90}" dt="2024-04-26T06:19:08.196" v="49" actId="20577"/>
          <ac:spMkLst>
            <pc:docMk/>
            <pc:sldMk cId="642859259" sldId="263"/>
            <ac:spMk id="10" creationId="{00000000-0000-0000-0000-000000000000}"/>
          </ac:spMkLst>
        </pc:spChg>
      </pc:sldChg>
      <pc:sldChg chg="new del">
        <pc:chgData name="Shruti Badjate" userId="3a792fe09fc27705" providerId="LiveId" clId="{7117252E-7EBD-4047-B0F4-5562BA167A90}" dt="2024-04-26T06:17:49.700" v="14" actId="47"/>
        <pc:sldMkLst>
          <pc:docMk/>
          <pc:sldMk cId="4010124688" sldId="263"/>
        </pc:sldMkLst>
      </pc:sldChg>
      <pc:sldChg chg="add del">
        <pc:chgData name="Shruti Badjate" userId="3a792fe09fc27705" providerId="LiveId" clId="{7117252E-7EBD-4047-B0F4-5562BA167A90}" dt="2024-04-26T06:17:52.026" v="15" actId="47"/>
        <pc:sldMkLst>
          <pc:docMk/>
          <pc:sldMk cId="3060072324" sldId="264"/>
        </pc:sldMkLst>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202618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509655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21654" y="2034183"/>
            <a:ext cx="4931093" cy="4161234"/>
          </a:xfrm>
          <a:prstGeom prst="rect">
            <a:avLst/>
          </a:prstGeom>
        </p:spPr>
      </p:pic>
      <p:sp>
        <p:nvSpPr>
          <p:cNvPr id="6" name="Text 1"/>
          <p:cNvSpPr/>
          <p:nvPr/>
        </p:nvSpPr>
        <p:spPr>
          <a:xfrm>
            <a:off x="833199" y="1622346"/>
            <a:ext cx="7477601" cy="2874645"/>
          </a:xfrm>
          <a:prstGeom prst="rect">
            <a:avLst/>
          </a:prstGeom>
          <a:noFill/>
          <a:ln/>
        </p:spPr>
        <p:txBody>
          <a:bodyPr wrap="square" rtlCol="0" anchor="t"/>
          <a:lstStyle/>
          <a:p>
            <a:pPr marL="0" indent="0">
              <a:lnSpc>
                <a:spcPts val="7545"/>
              </a:lnSpc>
              <a:buNone/>
            </a:pPr>
            <a:r>
              <a:rPr lang="en-US" sz="6036" b="1" dirty="0">
                <a:solidFill>
                  <a:srgbClr val="000000"/>
                </a:solidFill>
                <a:latin typeface="p22-mackinac-pro" pitchFamily="34" charset="0"/>
                <a:ea typeface="p22-mackinac-pro" pitchFamily="34" charset="-122"/>
                <a:cs typeface="p22-mackinac-pro" pitchFamily="34" charset="-120"/>
              </a:rPr>
              <a:t>Introduction to Customer Segmentation</a:t>
            </a:r>
            <a:endParaRPr lang="en-US" sz="6036" dirty="0"/>
          </a:p>
        </p:txBody>
      </p:sp>
      <p:sp>
        <p:nvSpPr>
          <p:cNvPr id="7" name="Text 2"/>
          <p:cNvSpPr/>
          <p:nvPr/>
        </p:nvSpPr>
        <p:spPr>
          <a:xfrm>
            <a:off x="833199" y="4830247"/>
            <a:ext cx="7477601"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 Customer segmentation is the process of dividing a customer base into distinct groups of individuals, organizations, or entities that share similar characteristics, needs, or behaviors. This enables businesses to better understand their customers and tailor their offerings, marketing, and strategies to meet the unique needs of each segment.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043113"/>
            <a:ext cx="603646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Clustering Algorithms</a:t>
            </a:r>
            <a:endParaRPr lang="en-US" sz="4374" dirty="0"/>
          </a:p>
        </p:txBody>
      </p:sp>
      <p:sp>
        <p:nvSpPr>
          <p:cNvPr id="5" name="Text 2"/>
          <p:cNvSpPr/>
          <p:nvPr/>
        </p:nvSpPr>
        <p:spPr>
          <a:xfrm>
            <a:off x="2037993" y="3292912"/>
            <a:ext cx="277749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K-Means Clustering</a:t>
            </a:r>
            <a:endParaRPr lang="en-US" sz="2187" dirty="0"/>
          </a:p>
        </p:txBody>
      </p:sp>
      <p:sp>
        <p:nvSpPr>
          <p:cNvPr id="6" name="Text 3"/>
          <p:cNvSpPr/>
          <p:nvPr/>
        </p:nvSpPr>
        <p:spPr>
          <a:xfrm>
            <a:off x="2037993" y="3862268"/>
            <a:ext cx="3156347"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 popular unsupervised learning algorithm that groups customers into k distinct clusters based on their similarity.</a:t>
            </a:r>
            <a:endParaRPr lang="en-US" sz="1750" dirty="0"/>
          </a:p>
        </p:txBody>
      </p:sp>
      <p:sp>
        <p:nvSpPr>
          <p:cNvPr id="7" name="Text 4"/>
          <p:cNvSpPr/>
          <p:nvPr/>
        </p:nvSpPr>
        <p:spPr>
          <a:xfrm>
            <a:off x="5743932" y="3292912"/>
            <a:ext cx="313944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Hierarchical Clustering</a:t>
            </a:r>
            <a:endParaRPr lang="en-US" sz="2187" dirty="0"/>
          </a:p>
        </p:txBody>
      </p:sp>
      <p:sp>
        <p:nvSpPr>
          <p:cNvPr id="8" name="Text 5"/>
          <p:cNvSpPr/>
          <p:nvPr/>
        </p:nvSpPr>
        <p:spPr>
          <a:xfrm>
            <a:off x="5743932" y="3862268"/>
            <a:ext cx="3156347"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 technique that builds a hierarchy of clusters, allowing for both micro and macro-level insights.</a:t>
            </a:r>
            <a:endParaRPr lang="en-US" sz="1750" dirty="0"/>
          </a:p>
        </p:txBody>
      </p:sp>
      <p:sp>
        <p:nvSpPr>
          <p:cNvPr id="9" name="Text 6"/>
          <p:cNvSpPr/>
          <p:nvPr/>
        </p:nvSpPr>
        <p:spPr>
          <a:xfrm>
            <a:off x="9449872" y="3292912"/>
            <a:ext cx="3156347" cy="694373"/>
          </a:xfrm>
          <a:prstGeom prst="rect">
            <a:avLst/>
          </a:prstGeom>
          <a:noFill/>
          <a:ln/>
        </p:spPr>
        <p:txBody>
          <a:bodyPr wrap="squar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Gaussian Mixture Models (GMM)</a:t>
            </a:r>
            <a:endParaRPr lang="en-US" sz="2187" dirty="0"/>
          </a:p>
        </p:txBody>
      </p:sp>
      <p:sp>
        <p:nvSpPr>
          <p:cNvPr id="10" name="Text 7"/>
          <p:cNvSpPr/>
          <p:nvPr/>
        </p:nvSpPr>
        <p:spPr>
          <a:xfrm>
            <a:off x="9449872" y="4209455"/>
            <a:ext cx="3156347"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 probabilistic model-based clustering algorithm that assumes the data is generated from a mixture of Gaussian distributions.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dirty="0"/>
          </a:p>
        </p:txBody>
      </p:sp>
      <p:sp>
        <p:nvSpPr>
          <p:cNvPr id="4" name="Text 1"/>
          <p:cNvSpPr/>
          <p:nvPr/>
        </p:nvSpPr>
        <p:spPr>
          <a:xfrm>
            <a:off x="2037993" y="2043113"/>
            <a:ext cx="6036469" cy="694373"/>
          </a:xfrm>
          <a:prstGeom prst="rect">
            <a:avLst/>
          </a:prstGeom>
          <a:noFill/>
          <a:ln/>
        </p:spPr>
        <p:txBody>
          <a:bodyPr wrap="none" rtlCol="0" anchor="t"/>
          <a:lstStyle/>
          <a:p>
            <a:pPr marL="0" indent="0">
              <a:lnSpc>
                <a:spcPts val="5468"/>
              </a:lnSpc>
              <a:buNone/>
            </a:pPr>
            <a:r>
              <a:rPr lang="en-US" sz="4374" b="1" dirty="0"/>
              <a:t>Why K means Clustering</a:t>
            </a:r>
          </a:p>
        </p:txBody>
      </p:sp>
      <p:sp>
        <p:nvSpPr>
          <p:cNvPr id="5" name="Text 2"/>
          <p:cNvSpPr/>
          <p:nvPr/>
        </p:nvSpPr>
        <p:spPr>
          <a:xfrm>
            <a:off x="2037992" y="3292911"/>
            <a:ext cx="6671667" cy="3832717"/>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K-Means Clustering</a:t>
            </a:r>
          </a:p>
          <a:p>
            <a:pPr>
              <a:lnSpc>
                <a:spcPts val="2734"/>
              </a:lnSpc>
            </a:pPr>
            <a:r>
              <a:rPr lang="en-IN" sz="1800" dirty="0">
                <a:solidFill>
                  <a:srgbClr val="0D0D0D"/>
                </a:solidFill>
                <a:effectLst/>
                <a:latin typeface="Segoe UI" panose="020B0502040204020203" pitchFamily="34" charset="0"/>
                <a:ea typeface="Times New Roman" panose="02020603050405020304" pitchFamily="18" charset="0"/>
              </a:rPr>
              <a:t>For customer segmentation projects, </a:t>
            </a:r>
          </a:p>
          <a:p>
            <a:pPr>
              <a:lnSpc>
                <a:spcPts val="2734"/>
              </a:lnSpc>
            </a:pPr>
            <a:r>
              <a:rPr lang="en-IN" sz="1800" dirty="0">
                <a:solidFill>
                  <a:srgbClr val="0D0D0D"/>
                </a:solidFill>
                <a:effectLst/>
                <a:latin typeface="Segoe UI" panose="020B0502040204020203" pitchFamily="34" charset="0"/>
                <a:ea typeface="Times New Roman" panose="02020603050405020304" pitchFamily="18" charset="0"/>
              </a:rPr>
              <a:t>I recommend using the </a:t>
            </a:r>
            <a:r>
              <a:rPr lang="en-IN" sz="1800" b="1" dirty="0">
                <a:solidFill>
                  <a:srgbClr val="0D0D0D"/>
                </a:solidFill>
                <a:effectLst/>
                <a:latin typeface="Segoe UI" panose="020B0502040204020203" pitchFamily="34" charset="0"/>
                <a:ea typeface="Times New Roman" panose="02020603050405020304" pitchFamily="18" charset="0"/>
              </a:rPr>
              <a:t>K-Means Clustering</a:t>
            </a:r>
            <a:r>
              <a:rPr lang="en-IN" sz="1800" dirty="0">
                <a:solidFill>
                  <a:srgbClr val="0D0D0D"/>
                </a:solidFill>
                <a:effectLst/>
                <a:latin typeface="Segoe UI" panose="020B0502040204020203" pitchFamily="34" charset="0"/>
                <a:ea typeface="Times New Roman" panose="02020603050405020304" pitchFamily="18" charset="0"/>
              </a:rPr>
              <a:t> algorithm.</a:t>
            </a:r>
          </a:p>
          <a:p>
            <a:pPr>
              <a:lnSpc>
                <a:spcPts val="2734"/>
              </a:lnSpc>
            </a:pPr>
            <a:r>
              <a:rPr lang="en-IN" sz="1800" dirty="0">
                <a:solidFill>
                  <a:srgbClr val="0D0D0D"/>
                </a:solidFill>
                <a:effectLst/>
                <a:latin typeface="Segoe UI" panose="020B0502040204020203" pitchFamily="34" charset="0"/>
                <a:ea typeface="Times New Roman" panose="02020603050405020304" pitchFamily="18" charset="0"/>
              </a:rPr>
              <a:t>K-Means is straightforward, computationally efficient, </a:t>
            </a:r>
          </a:p>
          <a:p>
            <a:pPr>
              <a:lnSpc>
                <a:spcPts val="2734"/>
              </a:lnSpc>
            </a:pPr>
            <a:r>
              <a:rPr lang="en-IN" sz="1800" dirty="0">
                <a:solidFill>
                  <a:srgbClr val="0D0D0D"/>
                </a:solidFill>
                <a:effectLst/>
                <a:latin typeface="Segoe UI" panose="020B0502040204020203" pitchFamily="34" charset="0"/>
                <a:ea typeface="Times New Roman" panose="02020603050405020304" pitchFamily="18" charset="0"/>
              </a:rPr>
              <a:t>and provides clear cluster assignments.</a:t>
            </a:r>
          </a:p>
          <a:p>
            <a:pPr>
              <a:lnSpc>
                <a:spcPts val="2734"/>
              </a:lnSpc>
            </a:pPr>
            <a:r>
              <a:rPr lang="en-IN" sz="1800" dirty="0">
                <a:solidFill>
                  <a:srgbClr val="0D0D0D"/>
                </a:solidFill>
                <a:effectLst/>
                <a:latin typeface="Segoe UI" panose="020B0502040204020203" pitchFamily="34" charset="0"/>
                <a:ea typeface="Times New Roman" panose="02020603050405020304" pitchFamily="18" charset="0"/>
              </a:rPr>
              <a:t>It's suitable for segmenting customers based on features like</a:t>
            </a:r>
          </a:p>
          <a:p>
            <a:pPr>
              <a:lnSpc>
                <a:spcPts val="2734"/>
              </a:lnSpc>
            </a:pPr>
            <a:r>
              <a:rPr lang="en-IN" sz="1800" dirty="0">
                <a:solidFill>
                  <a:srgbClr val="0D0D0D"/>
                </a:solidFill>
                <a:effectLst/>
                <a:latin typeface="Segoe UI" panose="020B0502040204020203" pitchFamily="34" charset="0"/>
                <a:ea typeface="Times New Roman" panose="02020603050405020304" pitchFamily="18" charset="0"/>
              </a:rPr>
              <a:t>annual income and spending behaviour, allowing businesses to</a:t>
            </a:r>
          </a:p>
          <a:p>
            <a:pPr>
              <a:lnSpc>
                <a:spcPts val="2734"/>
              </a:lnSpc>
            </a:pPr>
            <a:r>
              <a:rPr lang="en-IN" sz="1800" dirty="0">
                <a:solidFill>
                  <a:srgbClr val="0D0D0D"/>
                </a:solidFill>
                <a:effectLst/>
                <a:latin typeface="Segoe UI" panose="020B0502040204020203" pitchFamily="34" charset="0"/>
                <a:ea typeface="Times New Roman" panose="02020603050405020304" pitchFamily="18" charset="0"/>
              </a:rPr>
              <a:t>identify distinct customer groups for targeted marketing</a:t>
            </a:r>
          </a:p>
          <a:p>
            <a:pPr>
              <a:lnSpc>
                <a:spcPts val="2734"/>
              </a:lnSpc>
            </a:pPr>
            <a:r>
              <a:rPr lang="en-IN" sz="1800" dirty="0">
                <a:solidFill>
                  <a:srgbClr val="0D0D0D"/>
                </a:solidFill>
                <a:effectLst/>
                <a:latin typeface="Segoe UI" panose="020B0502040204020203" pitchFamily="34" charset="0"/>
                <a:ea typeface="Times New Roman" panose="02020603050405020304" pitchFamily="18" charset="0"/>
              </a:rPr>
              <a:t>strategies and personalized offerings</a:t>
            </a:r>
            <a:r>
              <a:rPr lang="en-IN" sz="1800" dirty="0">
                <a:solidFill>
                  <a:srgbClr val="0D0D0D"/>
                </a:solidFill>
                <a:effectLst/>
                <a:highlight>
                  <a:srgbClr val="FFFFFF"/>
                </a:highlight>
                <a:latin typeface="Segoe UI" panose="020B0502040204020203" pitchFamily="34" charset="0"/>
                <a:ea typeface="Times New Roman" panose="02020603050405020304" pitchFamily="18" charset="0"/>
              </a:rPr>
              <a:t>.</a:t>
            </a:r>
            <a:endParaRPr lang="en-IN" sz="1800" dirty="0">
              <a:effectLst/>
              <a:highlight>
                <a:srgbClr val="FFFFFF"/>
              </a:highlight>
              <a:latin typeface="Times New Roman" panose="02020603050405020304" pitchFamily="18" charset="0"/>
              <a:ea typeface="Times New Roman" panose="02020603050405020304" pitchFamily="18" charset="0"/>
            </a:endParaRPr>
          </a:p>
          <a:p>
            <a:pPr marL="0" indent="0">
              <a:lnSpc>
                <a:spcPts val="2734"/>
              </a:lnSpc>
              <a:buNone/>
            </a:pPr>
            <a:endParaRPr lang="en-US" sz="2187" dirty="0"/>
          </a:p>
        </p:txBody>
      </p:sp>
      <p:sp>
        <p:nvSpPr>
          <p:cNvPr id="6" name="Text 3"/>
          <p:cNvSpPr/>
          <p:nvPr/>
        </p:nvSpPr>
        <p:spPr>
          <a:xfrm>
            <a:off x="2037993" y="3862268"/>
            <a:ext cx="3156347" cy="1777008"/>
          </a:xfrm>
          <a:prstGeom prst="rect">
            <a:avLst/>
          </a:prstGeom>
          <a:noFill/>
          <a:ln/>
        </p:spPr>
        <p:txBody>
          <a:bodyPr wrap="square" rtlCol="0" anchor="t"/>
          <a:lstStyle/>
          <a:p>
            <a:pPr marL="0" indent="0">
              <a:lnSpc>
                <a:spcPts val="2799"/>
              </a:lnSpc>
              <a:buNone/>
            </a:pPr>
            <a:endParaRPr lang="en-US" sz="1750" dirty="0"/>
          </a:p>
        </p:txBody>
      </p:sp>
      <p:sp>
        <p:nvSpPr>
          <p:cNvPr id="7" name="Text 4"/>
          <p:cNvSpPr/>
          <p:nvPr/>
        </p:nvSpPr>
        <p:spPr>
          <a:xfrm>
            <a:off x="5743932" y="3292912"/>
            <a:ext cx="3139440" cy="347186"/>
          </a:xfrm>
          <a:prstGeom prst="rect">
            <a:avLst/>
          </a:prstGeom>
          <a:noFill/>
          <a:ln/>
        </p:spPr>
        <p:txBody>
          <a:bodyPr wrap="none" rtlCol="0" anchor="t"/>
          <a:lstStyle/>
          <a:p>
            <a:pPr marL="0" indent="0">
              <a:lnSpc>
                <a:spcPts val="2734"/>
              </a:lnSpc>
              <a:buNone/>
            </a:pPr>
            <a:endParaRPr lang="en-US" sz="2187" dirty="0"/>
          </a:p>
        </p:txBody>
      </p:sp>
      <p:sp>
        <p:nvSpPr>
          <p:cNvPr id="8" name="Text 5"/>
          <p:cNvSpPr/>
          <p:nvPr/>
        </p:nvSpPr>
        <p:spPr>
          <a:xfrm>
            <a:off x="5743932" y="3862268"/>
            <a:ext cx="3156347"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t>
            </a:r>
            <a:endParaRPr lang="en-US" sz="1750" dirty="0"/>
          </a:p>
        </p:txBody>
      </p:sp>
      <p:sp>
        <p:nvSpPr>
          <p:cNvPr id="9" name="Text 6"/>
          <p:cNvSpPr/>
          <p:nvPr/>
        </p:nvSpPr>
        <p:spPr>
          <a:xfrm>
            <a:off x="9449872" y="3292912"/>
            <a:ext cx="3156347" cy="694373"/>
          </a:xfrm>
          <a:prstGeom prst="rect">
            <a:avLst/>
          </a:prstGeom>
          <a:noFill/>
          <a:ln/>
        </p:spPr>
        <p:txBody>
          <a:bodyPr wrap="square" rtlCol="0" anchor="t"/>
          <a:lstStyle/>
          <a:p>
            <a:pPr marL="0" indent="0">
              <a:lnSpc>
                <a:spcPts val="2734"/>
              </a:lnSpc>
              <a:buNone/>
            </a:pPr>
            <a:endParaRPr lang="en-US" sz="2187" dirty="0"/>
          </a:p>
        </p:txBody>
      </p:sp>
      <p:sp>
        <p:nvSpPr>
          <p:cNvPr id="10" name="Text 7"/>
          <p:cNvSpPr/>
          <p:nvPr/>
        </p:nvSpPr>
        <p:spPr>
          <a:xfrm>
            <a:off x="9449872" y="4209455"/>
            <a:ext cx="3156347" cy="1777008"/>
          </a:xfrm>
          <a:prstGeom prst="rect">
            <a:avLst/>
          </a:prstGeom>
          <a:noFill/>
          <a:ln/>
        </p:spPr>
        <p:txBody>
          <a:bodyPr wrap="square" rtlCol="0" anchor="t"/>
          <a:lstStyle/>
          <a:p>
            <a:pPr marL="0" indent="0">
              <a:lnSpc>
                <a:spcPts val="2799"/>
              </a:lnSpc>
              <a:buNone/>
            </a:pPr>
            <a:endParaRPr lang="en-US" sz="1750" dirty="0"/>
          </a:p>
        </p:txBody>
      </p:sp>
    </p:spTree>
    <p:extLst>
      <p:ext uri="{BB962C8B-B14F-4D97-AF65-F5344CB8AC3E}">
        <p14:creationId xmlns:p14="http://schemas.microsoft.com/office/powerpoint/2010/main" val="642859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2169557"/>
            <a:ext cx="8640247"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Problem Statement and Dataset</a:t>
            </a:r>
            <a:endParaRPr lang="en-US" sz="4374" dirty="0"/>
          </a:p>
        </p:txBody>
      </p:sp>
      <p:sp>
        <p:nvSpPr>
          <p:cNvPr id="7" name="Shape 3"/>
          <p:cNvSpPr/>
          <p:nvPr/>
        </p:nvSpPr>
        <p:spPr>
          <a:xfrm>
            <a:off x="2037993" y="3370778"/>
            <a:ext cx="499943" cy="499943"/>
          </a:xfrm>
          <a:prstGeom prst="roundRect">
            <a:avLst>
              <a:gd name="adj" fmla="val 20000"/>
            </a:avLst>
          </a:prstGeom>
          <a:solidFill>
            <a:srgbClr val="CCEEFF"/>
          </a:solidFill>
          <a:ln w="7620">
            <a:solidFill>
              <a:srgbClr val="B2D4E5"/>
            </a:solidFill>
            <a:prstDash val="solid"/>
          </a:ln>
        </p:spPr>
      </p:sp>
      <p:sp>
        <p:nvSpPr>
          <p:cNvPr id="8" name="Text 4"/>
          <p:cNvSpPr/>
          <p:nvPr/>
        </p:nvSpPr>
        <p:spPr>
          <a:xfrm>
            <a:off x="2220278" y="3412450"/>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9" name="Text 5"/>
          <p:cNvSpPr/>
          <p:nvPr/>
        </p:nvSpPr>
        <p:spPr>
          <a:xfrm>
            <a:off x="2760107" y="3447098"/>
            <a:ext cx="264795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Problem Statement</a:t>
            </a:r>
            <a:endParaRPr lang="en-US" sz="2187" dirty="0"/>
          </a:p>
        </p:txBody>
      </p:sp>
      <p:sp>
        <p:nvSpPr>
          <p:cNvPr id="10" name="Text 6"/>
          <p:cNvSpPr/>
          <p:nvPr/>
        </p:nvSpPr>
        <p:spPr>
          <a:xfrm>
            <a:off x="2760107" y="3927515"/>
            <a:ext cx="2647950"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Implement customer segmentation to gain insights into a company's customer base and inform marketing strategies.</a:t>
            </a:r>
            <a:endParaRPr lang="en-US" sz="1750" dirty="0"/>
          </a:p>
        </p:txBody>
      </p:sp>
      <p:sp>
        <p:nvSpPr>
          <p:cNvPr id="11" name="Shape 7"/>
          <p:cNvSpPr/>
          <p:nvPr/>
        </p:nvSpPr>
        <p:spPr>
          <a:xfrm>
            <a:off x="5630228" y="3370778"/>
            <a:ext cx="499943" cy="499943"/>
          </a:xfrm>
          <a:prstGeom prst="roundRect">
            <a:avLst>
              <a:gd name="adj" fmla="val 20000"/>
            </a:avLst>
          </a:prstGeom>
          <a:solidFill>
            <a:srgbClr val="CCEEFF"/>
          </a:solidFill>
          <a:ln w="7620">
            <a:solidFill>
              <a:srgbClr val="B2D4E5"/>
            </a:solidFill>
            <a:prstDash val="solid"/>
          </a:ln>
        </p:spPr>
      </p:sp>
      <p:sp>
        <p:nvSpPr>
          <p:cNvPr id="12" name="Text 8"/>
          <p:cNvSpPr/>
          <p:nvPr/>
        </p:nvSpPr>
        <p:spPr>
          <a:xfrm>
            <a:off x="5783104" y="3412450"/>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3" name="Text 9"/>
          <p:cNvSpPr/>
          <p:nvPr/>
        </p:nvSpPr>
        <p:spPr>
          <a:xfrm>
            <a:off x="6352342" y="3447098"/>
            <a:ext cx="264795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Input Attributes</a:t>
            </a:r>
            <a:endParaRPr lang="en-US" sz="2187" dirty="0"/>
          </a:p>
        </p:txBody>
      </p:sp>
      <p:sp>
        <p:nvSpPr>
          <p:cNvPr id="14" name="Text 10"/>
          <p:cNvSpPr/>
          <p:nvPr/>
        </p:nvSpPr>
        <p:spPr>
          <a:xfrm>
            <a:off x="6352342" y="3927515"/>
            <a:ext cx="2647950"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CustomerId, Age, Gender,Annual income, spending score (1-100).</a:t>
            </a:r>
            <a:endParaRPr lang="en-US" sz="1750" dirty="0"/>
          </a:p>
        </p:txBody>
      </p:sp>
      <p:sp>
        <p:nvSpPr>
          <p:cNvPr id="15" name="Shape 11"/>
          <p:cNvSpPr/>
          <p:nvPr/>
        </p:nvSpPr>
        <p:spPr>
          <a:xfrm>
            <a:off x="9222462" y="3370778"/>
            <a:ext cx="499943" cy="499943"/>
          </a:xfrm>
          <a:prstGeom prst="roundRect">
            <a:avLst>
              <a:gd name="adj" fmla="val 20000"/>
            </a:avLst>
          </a:prstGeom>
          <a:solidFill>
            <a:srgbClr val="CCEEFF"/>
          </a:solidFill>
          <a:ln w="7620">
            <a:solidFill>
              <a:srgbClr val="B2D4E5"/>
            </a:solidFill>
            <a:prstDash val="solid"/>
          </a:ln>
        </p:spPr>
      </p:sp>
      <p:sp>
        <p:nvSpPr>
          <p:cNvPr id="16" name="Text 12"/>
          <p:cNvSpPr/>
          <p:nvPr/>
        </p:nvSpPr>
        <p:spPr>
          <a:xfrm>
            <a:off x="9372600" y="3412450"/>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7" name="Text 13"/>
          <p:cNvSpPr/>
          <p:nvPr/>
        </p:nvSpPr>
        <p:spPr>
          <a:xfrm>
            <a:off x="9944576" y="3447098"/>
            <a:ext cx="264795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Output Attributes</a:t>
            </a:r>
            <a:endParaRPr lang="en-US" sz="2187" dirty="0"/>
          </a:p>
        </p:txBody>
      </p:sp>
      <p:sp>
        <p:nvSpPr>
          <p:cNvPr id="18" name="Text 14"/>
          <p:cNvSpPr/>
          <p:nvPr/>
        </p:nvSpPr>
        <p:spPr>
          <a:xfrm>
            <a:off x="9944576" y="3927515"/>
            <a:ext cx="2647950"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Group customers into distinct clusters based on similarities in their annual income and spending behaviour.</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280874"/>
            <a:ext cx="6459617"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Libraries and Workflow</a:t>
            </a:r>
            <a:endParaRPr lang="en-US" sz="4374" dirty="0"/>
          </a:p>
        </p:txBody>
      </p:sp>
      <p:sp>
        <p:nvSpPr>
          <p:cNvPr id="5" name="Shape 2"/>
          <p:cNvSpPr/>
          <p:nvPr/>
        </p:nvSpPr>
        <p:spPr>
          <a:xfrm>
            <a:off x="2349103" y="2308503"/>
            <a:ext cx="44410" cy="4640223"/>
          </a:xfrm>
          <a:prstGeom prst="roundRect">
            <a:avLst>
              <a:gd name="adj" fmla="val 225151"/>
            </a:avLst>
          </a:prstGeom>
          <a:solidFill>
            <a:srgbClr val="B2D4E5"/>
          </a:solidFill>
          <a:ln/>
        </p:spPr>
      </p:sp>
      <p:sp>
        <p:nvSpPr>
          <p:cNvPr id="6" name="Shape 3"/>
          <p:cNvSpPr/>
          <p:nvPr/>
        </p:nvSpPr>
        <p:spPr>
          <a:xfrm>
            <a:off x="2621220" y="2709803"/>
            <a:ext cx="777597" cy="44410"/>
          </a:xfrm>
          <a:prstGeom prst="roundRect">
            <a:avLst>
              <a:gd name="adj" fmla="val 225151"/>
            </a:avLst>
          </a:prstGeom>
          <a:solidFill>
            <a:srgbClr val="B2D4E5"/>
          </a:solidFill>
          <a:ln/>
        </p:spPr>
      </p:sp>
      <p:sp>
        <p:nvSpPr>
          <p:cNvPr id="7" name="Shape 4"/>
          <p:cNvSpPr/>
          <p:nvPr/>
        </p:nvSpPr>
        <p:spPr>
          <a:xfrm>
            <a:off x="2121277" y="2482096"/>
            <a:ext cx="499943" cy="499943"/>
          </a:xfrm>
          <a:prstGeom prst="roundRect">
            <a:avLst>
              <a:gd name="adj" fmla="val 20000"/>
            </a:avLst>
          </a:prstGeom>
          <a:solidFill>
            <a:srgbClr val="CCEEFF"/>
          </a:solidFill>
          <a:ln w="7620">
            <a:solidFill>
              <a:srgbClr val="B2D4E5"/>
            </a:solidFill>
            <a:prstDash val="solid"/>
          </a:ln>
        </p:spPr>
      </p:sp>
      <p:sp>
        <p:nvSpPr>
          <p:cNvPr id="8" name="Text 5"/>
          <p:cNvSpPr/>
          <p:nvPr/>
        </p:nvSpPr>
        <p:spPr>
          <a:xfrm>
            <a:off x="2303562" y="2523768"/>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9" name="Text 6"/>
          <p:cNvSpPr/>
          <p:nvPr/>
        </p:nvSpPr>
        <p:spPr>
          <a:xfrm>
            <a:off x="3593306" y="2530673"/>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Import Libraries</a:t>
            </a:r>
            <a:endParaRPr lang="en-US" sz="2187" dirty="0"/>
          </a:p>
        </p:txBody>
      </p:sp>
      <p:sp>
        <p:nvSpPr>
          <p:cNvPr id="10" name="Text 7"/>
          <p:cNvSpPr/>
          <p:nvPr/>
        </p:nvSpPr>
        <p:spPr>
          <a:xfrm>
            <a:off x="3593306" y="3011091"/>
            <a:ext cx="8999101" cy="355402"/>
          </a:xfrm>
          <a:prstGeom prst="rect">
            <a:avLst/>
          </a:prstGeom>
          <a:noFill/>
          <a:ln/>
        </p:spPr>
        <p:txBody>
          <a:bodyPr wrap="non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Load the necessary libraries for data manipulation, clustering, and visualization.</a:t>
            </a:r>
            <a:endParaRPr lang="en-US" sz="1750" dirty="0"/>
          </a:p>
        </p:txBody>
      </p:sp>
      <p:sp>
        <p:nvSpPr>
          <p:cNvPr id="11" name="Shape 8"/>
          <p:cNvSpPr/>
          <p:nvPr/>
        </p:nvSpPr>
        <p:spPr>
          <a:xfrm>
            <a:off x="2621220" y="4212134"/>
            <a:ext cx="777597" cy="44410"/>
          </a:xfrm>
          <a:prstGeom prst="roundRect">
            <a:avLst>
              <a:gd name="adj" fmla="val 225151"/>
            </a:avLst>
          </a:prstGeom>
          <a:solidFill>
            <a:srgbClr val="B2D4E5"/>
          </a:solidFill>
          <a:ln/>
        </p:spPr>
      </p:sp>
      <p:sp>
        <p:nvSpPr>
          <p:cNvPr id="12" name="Shape 9"/>
          <p:cNvSpPr/>
          <p:nvPr/>
        </p:nvSpPr>
        <p:spPr>
          <a:xfrm>
            <a:off x="2121277" y="3984427"/>
            <a:ext cx="499943" cy="499943"/>
          </a:xfrm>
          <a:prstGeom prst="roundRect">
            <a:avLst>
              <a:gd name="adj" fmla="val 20000"/>
            </a:avLst>
          </a:prstGeom>
          <a:solidFill>
            <a:srgbClr val="CCEEFF"/>
          </a:solidFill>
          <a:ln w="7620">
            <a:solidFill>
              <a:srgbClr val="B2D4E5"/>
            </a:solidFill>
            <a:prstDash val="solid"/>
          </a:ln>
        </p:spPr>
      </p:sp>
      <p:sp>
        <p:nvSpPr>
          <p:cNvPr id="13" name="Text 10"/>
          <p:cNvSpPr/>
          <p:nvPr/>
        </p:nvSpPr>
        <p:spPr>
          <a:xfrm>
            <a:off x="2274153" y="4026098"/>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4" name="Text 11"/>
          <p:cNvSpPr/>
          <p:nvPr/>
        </p:nvSpPr>
        <p:spPr>
          <a:xfrm>
            <a:off x="3593306" y="4033004"/>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Load Dataset</a:t>
            </a:r>
            <a:endParaRPr lang="en-US" sz="2187" dirty="0"/>
          </a:p>
        </p:txBody>
      </p:sp>
      <p:sp>
        <p:nvSpPr>
          <p:cNvPr id="15" name="Text 12"/>
          <p:cNvSpPr/>
          <p:nvPr/>
        </p:nvSpPr>
        <p:spPr>
          <a:xfrm>
            <a:off x="3593306" y="4513421"/>
            <a:ext cx="8999101" cy="355402"/>
          </a:xfrm>
          <a:prstGeom prst="rect">
            <a:avLst/>
          </a:prstGeom>
          <a:noFill/>
          <a:ln/>
        </p:spPr>
        <p:txBody>
          <a:bodyPr wrap="non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Import the customer data into the Python environment.</a:t>
            </a:r>
            <a:endParaRPr lang="en-US" sz="1750" dirty="0"/>
          </a:p>
        </p:txBody>
      </p:sp>
      <p:sp>
        <p:nvSpPr>
          <p:cNvPr id="16" name="Shape 13"/>
          <p:cNvSpPr/>
          <p:nvPr/>
        </p:nvSpPr>
        <p:spPr>
          <a:xfrm>
            <a:off x="2621220" y="5714464"/>
            <a:ext cx="777597" cy="44410"/>
          </a:xfrm>
          <a:prstGeom prst="roundRect">
            <a:avLst>
              <a:gd name="adj" fmla="val 225151"/>
            </a:avLst>
          </a:prstGeom>
          <a:solidFill>
            <a:srgbClr val="B2D4E5"/>
          </a:solidFill>
          <a:ln/>
        </p:spPr>
      </p:sp>
      <p:sp>
        <p:nvSpPr>
          <p:cNvPr id="17" name="Shape 14"/>
          <p:cNvSpPr/>
          <p:nvPr/>
        </p:nvSpPr>
        <p:spPr>
          <a:xfrm>
            <a:off x="2121277" y="5486757"/>
            <a:ext cx="499943" cy="499943"/>
          </a:xfrm>
          <a:prstGeom prst="roundRect">
            <a:avLst>
              <a:gd name="adj" fmla="val 20000"/>
            </a:avLst>
          </a:prstGeom>
          <a:solidFill>
            <a:srgbClr val="CCEEFF"/>
          </a:solidFill>
          <a:ln w="7620">
            <a:solidFill>
              <a:srgbClr val="B2D4E5"/>
            </a:solidFill>
            <a:prstDash val="solid"/>
          </a:ln>
        </p:spPr>
      </p:sp>
      <p:sp>
        <p:nvSpPr>
          <p:cNvPr id="18" name="Text 15"/>
          <p:cNvSpPr/>
          <p:nvPr/>
        </p:nvSpPr>
        <p:spPr>
          <a:xfrm>
            <a:off x="2271415" y="5528429"/>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9" name="Text 16"/>
          <p:cNvSpPr/>
          <p:nvPr/>
        </p:nvSpPr>
        <p:spPr>
          <a:xfrm>
            <a:off x="3593306" y="5535335"/>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Preprocess Data</a:t>
            </a:r>
            <a:endParaRPr lang="en-US" sz="2187" dirty="0"/>
          </a:p>
        </p:txBody>
      </p:sp>
      <p:sp>
        <p:nvSpPr>
          <p:cNvPr id="20" name="Text 17"/>
          <p:cNvSpPr/>
          <p:nvPr/>
        </p:nvSpPr>
        <p:spPr>
          <a:xfrm>
            <a:off x="3593306" y="6015752"/>
            <a:ext cx="8999101"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Clean and prepare the data for clustering, including handling missing values and scaling features.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1605558"/>
            <a:ext cx="7066717"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Clustering and Evaluation</a:t>
            </a:r>
            <a:endParaRPr lang="en-US" sz="4374" dirty="0"/>
          </a:p>
        </p:txBody>
      </p:sp>
      <p:sp>
        <p:nvSpPr>
          <p:cNvPr id="7" name="Shape 3"/>
          <p:cNvSpPr/>
          <p:nvPr/>
        </p:nvSpPr>
        <p:spPr>
          <a:xfrm>
            <a:off x="7293054" y="2633186"/>
            <a:ext cx="44410" cy="3990737"/>
          </a:xfrm>
          <a:prstGeom prst="roundRect">
            <a:avLst>
              <a:gd name="adj" fmla="val 225151"/>
            </a:avLst>
          </a:prstGeom>
          <a:solidFill>
            <a:srgbClr val="B2D4E5"/>
          </a:solidFill>
          <a:ln/>
        </p:spPr>
      </p:sp>
      <p:sp>
        <p:nvSpPr>
          <p:cNvPr id="8" name="Shape 4"/>
          <p:cNvSpPr/>
          <p:nvPr/>
        </p:nvSpPr>
        <p:spPr>
          <a:xfrm>
            <a:off x="6287631" y="3034486"/>
            <a:ext cx="777597" cy="44410"/>
          </a:xfrm>
          <a:prstGeom prst="roundRect">
            <a:avLst>
              <a:gd name="adj" fmla="val 225151"/>
            </a:avLst>
          </a:prstGeom>
          <a:solidFill>
            <a:srgbClr val="B2D4E5"/>
          </a:solidFill>
          <a:ln/>
        </p:spPr>
      </p:sp>
      <p:sp>
        <p:nvSpPr>
          <p:cNvPr id="9" name="Shape 5"/>
          <p:cNvSpPr/>
          <p:nvPr/>
        </p:nvSpPr>
        <p:spPr>
          <a:xfrm>
            <a:off x="7065228" y="2806779"/>
            <a:ext cx="499943" cy="499943"/>
          </a:xfrm>
          <a:prstGeom prst="roundRect">
            <a:avLst>
              <a:gd name="adj" fmla="val 20000"/>
            </a:avLst>
          </a:prstGeom>
          <a:solidFill>
            <a:srgbClr val="CCEEFF"/>
          </a:solidFill>
          <a:ln w="7620">
            <a:solidFill>
              <a:srgbClr val="B2D4E5"/>
            </a:solidFill>
            <a:prstDash val="solid"/>
          </a:ln>
        </p:spPr>
      </p:sp>
      <p:sp>
        <p:nvSpPr>
          <p:cNvPr id="10" name="Text 6"/>
          <p:cNvSpPr/>
          <p:nvPr/>
        </p:nvSpPr>
        <p:spPr>
          <a:xfrm>
            <a:off x="7247513" y="2848451"/>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11" name="Text 7"/>
          <p:cNvSpPr/>
          <p:nvPr/>
        </p:nvSpPr>
        <p:spPr>
          <a:xfrm>
            <a:off x="2270879" y="2855357"/>
            <a:ext cx="3822263" cy="347186"/>
          </a:xfrm>
          <a:prstGeom prst="rect">
            <a:avLst/>
          </a:prstGeom>
          <a:noFill/>
          <a:ln/>
        </p:spPr>
        <p:txBody>
          <a:bodyPr wrap="none" rtlCol="0" anchor="t"/>
          <a:lstStyle/>
          <a:p>
            <a:pPr marL="0" indent="0" algn="r">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Determine Optimal Clusters</a:t>
            </a:r>
            <a:endParaRPr lang="en-US" sz="2187" dirty="0"/>
          </a:p>
        </p:txBody>
      </p:sp>
      <p:sp>
        <p:nvSpPr>
          <p:cNvPr id="12" name="Text 8"/>
          <p:cNvSpPr/>
          <p:nvPr/>
        </p:nvSpPr>
        <p:spPr>
          <a:xfrm>
            <a:off x="2037993" y="3335774"/>
            <a:ext cx="4055150" cy="1066205"/>
          </a:xfrm>
          <a:prstGeom prst="rect">
            <a:avLst/>
          </a:prstGeom>
          <a:noFill/>
          <a:ln/>
        </p:spPr>
        <p:txBody>
          <a:bodyPr wrap="square" rtlCol="0" anchor="t"/>
          <a:lstStyle/>
          <a:p>
            <a:pPr marL="0" indent="0" algn="r">
              <a:lnSpc>
                <a:spcPts val="2799"/>
              </a:lnSpc>
              <a:buNone/>
            </a:pPr>
            <a:r>
              <a:rPr lang="en-US" sz="1750" dirty="0">
                <a:solidFill>
                  <a:srgbClr val="272525"/>
                </a:solidFill>
                <a:latin typeface="Eudoxus Sans" pitchFamily="34" charset="0"/>
                <a:ea typeface="Eudoxus Sans" pitchFamily="34" charset="-122"/>
                <a:cs typeface="Eudoxus Sans" pitchFamily="34" charset="-120"/>
              </a:rPr>
              <a:t>Use the elbow method to identify the optimal number of clusters (k) in the data.</a:t>
            </a:r>
            <a:endParaRPr lang="en-US" sz="1750" dirty="0"/>
          </a:p>
        </p:txBody>
      </p:sp>
      <p:sp>
        <p:nvSpPr>
          <p:cNvPr id="13" name="Shape 9"/>
          <p:cNvSpPr/>
          <p:nvPr/>
        </p:nvSpPr>
        <p:spPr>
          <a:xfrm>
            <a:off x="7565172" y="4145340"/>
            <a:ext cx="777597" cy="44410"/>
          </a:xfrm>
          <a:prstGeom prst="roundRect">
            <a:avLst>
              <a:gd name="adj" fmla="val 225151"/>
            </a:avLst>
          </a:prstGeom>
          <a:solidFill>
            <a:srgbClr val="B2D4E5"/>
          </a:solidFill>
          <a:ln/>
        </p:spPr>
      </p:sp>
      <p:sp>
        <p:nvSpPr>
          <p:cNvPr id="14" name="Shape 10"/>
          <p:cNvSpPr/>
          <p:nvPr/>
        </p:nvSpPr>
        <p:spPr>
          <a:xfrm>
            <a:off x="7065228" y="3917633"/>
            <a:ext cx="499943" cy="499943"/>
          </a:xfrm>
          <a:prstGeom prst="roundRect">
            <a:avLst>
              <a:gd name="adj" fmla="val 20000"/>
            </a:avLst>
          </a:prstGeom>
          <a:solidFill>
            <a:srgbClr val="CCEEFF"/>
          </a:solidFill>
          <a:ln w="7620">
            <a:solidFill>
              <a:srgbClr val="B2D4E5"/>
            </a:solidFill>
            <a:prstDash val="solid"/>
          </a:ln>
        </p:spPr>
      </p:sp>
      <p:sp>
        <p:nvSpPr>
          <p:cNvPr id="15" name="Text 11"/>
          <p:cNvSpPr/>
          <p:nvPr/>
        </p:nvSpPr>
        <p:spPr>
          <a:xfrm>
            <a:off x="7218105" y="3959304"/>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6" name="Text 12"/>
          <p:cNvSpPr/>
          <p:nvPr/>
        </p:nvSpPr>
        <p:spPr>
          <a:xfrm>
            <a:off x="8537258" y="3966210"/>
            <a:ext cx="30822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Train Clustering Model</a:t>
            </a:r>
            <a:endParaRPr lang="en-US" sz="2187" dirty="0"/>
          </a:p>
        </p:txBody>
      </p:sp>
      <p:sp>
        <p:nvSpPr>
          <p:cNvPr id="17" name="Text 13"/>
          <p:cNvSpPr/>
          <p:nvPr/>
        </p:nvSpPr>
        <p:spPr>
          <a:xfrm>
            <a:off x="8537258" y="4446627"/>
            <a:ext cx="4055150"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Apply the chosen clustering algorithm to the prepared data.</a:t>
            </a:r>
            <a:endParaRPr lang="en-US" sz="1750" dirty="0"/>
          </a:p>
        </p:txBody>
      </p:sp>
      <p:sp>
        <p:nvSpPr>
          <p:cNvPr id="18" name="Shape 14"/>
          <p:cNvSpPr/>
          <p:nvPr/>
        </p:nvSpPr>
        <p:spPr>
          <a:xfrm>
            <a:off x="6287631" y="5247620"/>
            <a:ext cx="777597" cy="44410"/>
          </a:xfrm>
          <a:prstGeom prst="roundRect">
            <a:avLst>
              <a:gd name="adj" fmla="val 225151"/>
            </a:avLst>
          </a:prstGeom>
          <a:solidFill>
            <a:srgbClr val="B2D4E5"/>
          </a:solidFill>
          <a:ln/>
        </p:spPr>
      </p:sp>
      <p:sp>
        <p:nvSpPr>
          <p:cNvPr id="19" name="Shape 15"/>
          <p:cNvSpPr/>
          <p:nvPr/>
        </p:nvSpPr>
        <p:spPr>
          <a:xfrm>
            <a:off x="7065228" y="5019913"/>
            <a:ext cx="499943" cy="499943"/>
          </a:xfrm>
          <a:prstGeom prst="roundRect">
            <a:avLst>
              <a:gd name="adj" fmla="val 20000"/>
            </a:avLst>
          </a:prstGeom>
          <a:solidFill>
            <a:srgbClr val="CCEEFF"/>
          </a:solidFill>
          <a:ln w="7620">
            <a:solidFill>
              <a:srgbClr val="B2D4E5"/>
            </a:solidFill>
            <a:prstDash val="solid"/>
          </a:ln>
        </p:spPr>
      </p:sp>
      <p:sp>
        <p:nvSpPr>
          <p:cNvPr id="20" name="Text 16"/>
          <p:cNvSpPr/>
          <p:nvPr/>
        </p:nvSpPr>
        <p:spPr>
          <a:xfrm>
            <a:off x="7215366" y="5061585"/>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21" name="Text 17"/>
          <p:cNvSpPr/>
          <p:nvPr/>
        </p:nvSpPr>
        <p:spPr>
          <a:xfrm>
            <a:off x="3105864" y="5068491"/>
            <a:ext cx="2987278" cy="347186"/>
          </a:xfrm>
          <a:prstGeom prst="rect">
            <a:avLst/>
          </a:prstGeom>
          <a:noFill/>
          <a:ln/>
        </p:spPr>
        <p:txBody>
          <a:bodyPr wrap="none" rtlCol="0" anchor="t"/>
          <a:lstStyle/>
          <a:p>
            <a:pPr marL="0" indent="0" algn="r">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Evaluate Performance</a:t>
            </a:r>
            <a:endParaRPr lang="en-US" sz="2187" dirty="0"/>
          </a:p>
        </p:txBody>
      </p:sp>
      <p:sp>
        <p:nvSpPr>
          <p:cNvPr id="22" name="Text 18"/>
          <p:cNvSpPr/>
          <p:nvPr/>
        </p:nvSpPr>
        <p:spPr>
          <a:xfrm>
            <a:off x="2037993" y="5548908"/>
            <a:ext cx="4055150" cy="710803"/>
          </a:xfrm>
          <a:prstGeom prst="rect">
            <a:avLst/>
          </a:prstGeom>
          <a:noFill/>
          <a:ln/>
        </p:spPr>
        <p:txBody>
          <a:bodyPr wrap="square" rtlCol="0" anchor="t"/>
          <a:lstStyle/>
          <a:p>
            <a:pPr marL="0" indent="0" algn="r">
              <a:lnSpc>
                <a:spcPts val="2799"/>
              </a:lnSpc>
              <a:buNone/>
            </a:pPr>
            <a:r>
              <a:rPr lang="en-US" sz="1750" dirty="0">
                <a:solidFill>
                  <a:srgbClr val="272525"/>
                </a:solidFill>
                <a:latin typeface="Eudoxus Sans" pitchFamily="34" charset="0"/>
                <a:ea typeface="Eudoxus Sans" pitchFamily="34" charset="-122"/>
                <a:cs typeface="Eudoxus Sans" pitchFamily="34" charset="-120"/>
              </a:rPr>
              <a:t>Assess the clustering quality using metrics like silhouette score.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2072997"/>
            <a:ext cx="10554414"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K-Means Advantages and Disadvantages</a:t>
            </a:r>
            <a:endParaRPr lang="en-US" sz="4374" dirty="0"/>
          </a:p>
        </p:txBody>
      </p:sp>
      <p:sp>
        <p:nvSpPr>
          <p:cNvPr id="7" name="Shape 3"/>
          <p:cNvSpPr/>
          <p:nvPr/>
        </p:nvSpPr>
        <p:spPr>
          <a:xfrm>
            <a:off x="2037993" y="3794998"/>
            <a:ext cx="5166122" cy="2443247"/>
          </a:xfrm>
          <a:prstGeom prst="roundRect">
            <a:avLst>
              <a:gd name="adj" fmla="val 4234"/>
            </a:avLst>
          </a:prstGeom>
          <a:solidFill>
            <a:srgbClr val="CCEEFF"/>
          </a:solidFill>
          <a:ln w="7620">
            <a:solidFill>
              <a:srgbClr val="B2D4E5"/>
            </a:solidFill>
            <a:prstDash val="solid"/>
          </a:ln>
        </p:spPr>
      </p:sp>
      <p:sp>
        <p:nvSpPr>
          <p:cNvPr id="8" name="Text 4"/>
          <p:cNvSpPr/>
          <p:nvPr/>
        </p:nvSpPr>
        <p:spPr>
          <a:xfrm>
            <a:off x="2267783" y="4024789"/>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Advantages</a:t>
            </a:r>
            <a:endParaRPr lang="en-US" sz="2187" dirty="0"/>
          </a:p>
        </p:txBody>
      </p:sp>
      <p:sp>
        <p:nvSpPr>
          <p:cNvPr id="9" name="Text 5"/>
          <p:cNvSpPr/>
          <p:nvPr/>
        </p:nvSpPr>
        <p:spPr>
          <a:xfrm>
            <a:off x="2267783" y="4505206"/>
            <a:ext cx="470654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Simple to implement, computationally efficient, and can handle large datasets. easy to interpret and can provide valuable insights into customer behaviour.</a:t>
            </a:r>
            <a:endParaRPr lang="en-US" sz="1750" dirty="0"/>
          </a:p>
        </p:txBody>
      </p:sp>
      <p:sp>
        <p:nvSpPr>
          <p:cNvPr id="10" name="Shape 6"/>
          <p:cNvSpPr/>
          <p:nvPr/>
        </p:nvSpPr>
        <p:spPr>
          <a:xfrm>
            <a:off x="7426285" y="3794998"/>
            <a:ext cx="5166122" cy="2527743"/>
          </a:xfrm>
          <a:prstGeom prst="roundRect">
            <a:avLst>
              <a:gd name="adj" fmla="val 4234"/>
            </a:avLst>
          </a:prstGeom>
          <a:solidFill>
            <a:srgbClr val="CCEEFF"/>
          </a:solidFill>
          <a:ln w="7620">
            <a:solidFill>
              <a:srgbClr val="B2D4E5"/>
            </a:solidFill>
            <a:prstDash val="solid"/>
          </a:ln>
        </p:spPr>
      </p:sp>
      <p:sp>
        <p:nvSpPr>
          <p:cNvPr id="11" name="Text 7"/>
          <p:cNvSpPr/>
          <p:nvPr/>
        </p:nvSpPr>
        <p:spPr>
          <a:xfrm>
            <a:off x="7656076" y="4024789"/>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Disadvantages</a:t>
            </a:r>
            <a:endParaRPr lang="en-US" sz="2187" dirty="0"/>
          </a:p>
        </p:txBody>
      </p:sp>
      <p:sp>
        <p:nvSpPr>
          <p:cNvPr id="12" name="Text 8"/>
          <p:cNvSpPr/>
          <p:nvPr/>
        </p:nvSpPr>
        <p:spPr>
          <a:xfrm>
            <a:off x="7656076" y="4505206"/>
            <a:ext cx="470654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Sensitive to outliers, requires pre-determining the number of clusters, and may not always find the global optimum. assume clusters to be spehrical most of the times.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pic>
        <p:nvPicPr>
          <p:cNvPr id="5" name="Image 2" descr="preencoded.png"/>
          <p:cNvPicPr>
            <a:picLocks noChangeAspect="1"/>
          </p:cNvPicPr>
          <p:nvPr/>
        </p:nvPicPr>
        <p:blipFill>
          <a:blip r:embed="rId5"/>
          <a:stretch>
            <a:fillRect/>
          </a:stretch>
        </p:blipFill>
        <p:spPr>
          <a:xfrm>
            <a:off x="277654" y="3005733"/>
            <a:ext cx="3102293" cy="2218134"/>
          </a:xfrm>
          <a:prstGeom prst="rect">
            <a:avLst/>
          </a:prstGeom>
        </p:spPr>
      </p:pic>
      <p:sp>
        <p:nvSpPr>
          <p:cNvPr id="6" name="Text 1"/>
          <p:cNvSpPr/>
          <p:nvPr/>
        </p:nvSpPr>
        <p:spPr>
          <a:xfrm>
            <a:off x="6366510" y="1867614"/>
            <a:ext cx="5554980" cy="694373"/>
          </a:xfrm>
          <a:prstGeom prst="rect">
            <a:avLst/>
          </a:prstGeom>
          <a:noFill/>
          <a:ln/>
        </p:spPr>
        <p:txBody>
          <a:bodyPr wrap="none" rtlCol="0" anchor="t"/>
          <a:lstStyle/>
          <a:p>
            <a:pPr marL="0" indent="0" algn="ctr">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Thank You </a:t>
            </a:r>
            <a:endParaRPr lang="en-US" sz="4374" dirty="0"/>
          </a:p>
        </p:txBody>
      </p:sp>
      <p:sp>
        <p:nvSpPr>
          <p:cNvPr id="7" name="Shape 2"/>
          <p:cNvSpPr/>
          <p:nvPr/>
        </p:nvSpPr>
        <p:spPr>
          <a:xfrm>
            <a:off x="4490799" y="2895243"/>
            <a:ext cx="9306401" cy="1650802"/>
          </a:xfrm>
          <a:prstGeom prst="roundRect">
            <a:avLst>
              <a:gd name="adj" fmla="val 6057"/>
            </a:avLst>
          </a:prstGeom>
          <a:solidFill>
            <a:srgbClr val="CCEEFF"/>
          </a:solidFill>
          <a:ln w="7620">
            <a:solidFill>
              <a:srgbClr val="B2D4E5"/>
            </a:solidFill>
            <a:prstDash val="solid"/>
          </a:ln>
        </p:spPr>
      </p:sp>
      <p:sp>
        <p:nvSpPr>
          <p:cNvPr id="8" name="Text 3"/>
          <p:cNvSpPr/>
          <p:nvPr/>
        </p:nvSpPr>
        <p:spPr>
          <a:xfrm>
            <a:off x="4720590" y="3125033"/>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Additional Work</a:t>
            </a:r>
            <a:endParaRPr lang="en-US" sz="2187" dirty="0"/>
          </a:p>
        </p:txBody>
      </p:sp>
      <p:sp>
        <p:nvSpPr>
          <p:cNvPr id="9" name="Text 4"/>
          <p:cNvSpPr/>
          <p:nvPr/>
        </p:nvSpPr>
        <p:spPr>
          <a:xfrm>
            <a:off x="4720590" y="3605451"/>
            <a:ext cx="8846820"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 implement </a:t>
            </a:r>
            <a:r>
              <a:rPr lang="en-US" sz="1750" b="1" dirty="0">
                <a:solidFill>
                  <a:srgbClr val="272525"/>
                </a:solidFill>
                <a:latin typeface="Eudoxus Sans" pitchFamily="34" charset="0"/>
                <a:ea typeface="Eudoxus Sans" pitchFamily="34" charset="-122"/>
                <a:cs typeface="Eudoxus Sans" pitchFamily="34" charset="-120"/>
              </a:rPr>
              <a:t>K – means Clustering Algorithm from Scratch</a:t>
            </a:r>
            <a:r>
              <a:rPr lang="en-US" sz="1750" dirty="0">
                <a:solidFill>
                  <a:srgbClr val="272525"/>
                </a:solidFill>
                <a:latin typeface="Eudoxus Sans" pitchFamily="34" charset="0"/>
                <a:ea typeface="Eudoxus Sans" pitchFamily="34" charset="-122"/>
                <a:cs typeface="Eudoxus Sans" pitchFamily="34" charset="-120"/>
              </a:rPr>
              <a:t> to segment FIFA 22 Players based on their attributes</a:t>
            </a:r>
            <a:endParaRPr lang="en-US" sz="1750" dirty="0"/>
          </a:p>
        </p:txBody>
      </p:sp>
      <p:sp>
        <p:nvSpPr>
          <p:cNvPr id="10" name="Text 5"/>
          <p:cNvSpPr/>
          <p:nvPr/>
        </p:nvSpPr>
        <p:spPr>
          <a:xfrm>
            <a:off x="4490799" y="4795957"/>
            <a:ext cx="9306401" cy="355402"/>
          </a:xfrm>
          <a:prstGeom prst="rect">
            <a:avLst/>
          </a:prstGeom>
          <a:noFill/>
          <a:ln/>
        </p:spPr>
        <p:txBody>
          <a:bodyPr wrap="non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Name -</a:t>
            </a:r>
            <a:r>
              <a:rPr lang="en-US" sz="1750" b="1" dirty="0">
                <a:solidFill>
                  <a:srgbClr val="272525"/>
                </a:solidFill>
                <a:latin typeface="Eudoxus Sans" pitchFamily="34" charset="0"/>
                <a:ea typeface="Eudoxus Sans" pitchFamily="34" charset="-122"/>
                <a:cs typeface="Eudoxus Sans" pitchFamily="34" charset="-120"/>
              </a:rPr>
              <a:t> Shruti Badjate</a:t>
            </a:r>
            <a:endParaRPr lang="en-US" sz="1750" dirty="0"/>
          </a:p>
        </p:txBody>
      </p:sp>
      <p:sp>
        <p:nvSpPr>
          <p:cNvPr id="11" name="Text 6"/>
          <p:cNvSpPr/>
          <p:nvPr/>
        </p:nvSpPr>
        <p:spPr>
          <a:xfrm>
            <a:off x="4490799" y="5401270"/>
            <a:ext cx="9306401" cy="355402"/>
          </a:xfrm>
          <a:prstGeom prst="rect">
            <a:avLst/>
          </a:prstGeom>
          <a:noFill/>
          <a:ln/>
        </p:spPr>
        <p:txBody>
          <a:bodyPr wrap="non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Roll No - </a:t>
            </a:r>
            <a:r>
              <a:rPr lang="en-US" sz="1750" b="1" dirty="0">
                <a:solidFill>
                  <a:srgbClr val="272525"/>
                </a:solidFill>
                <a:latin typeface="Eudoxus Sans" pitchFamily="34" charset="0"/>
                <a:ea typeface="Eudoxus Sans" pitchFamily="34" charset="-122"/>
                <a:cs typeface="Eudoxus Sans" pitchFamily="34" charset="-120"/>
              </a:rPr>
              <a:t>BT21CSE027</a:t>
            </a:r>
            <a:endParaRPr lang="en-US" sz="1750" dirty="0"/>
          </a:p>
        </p:txBody>
      </p:sp>
      <p:sp>
        <p:nvSpPr>
          <p:cNvPr id="12" name="Text 7"/>
          <p:cNvSpPr/>
          <p:nvPr/>
        </p:nvSpPr>
        <p:spPr>
          <a:xfrm>
            <a:off x="4490799" y="6006584"/>
            <a:ext cx="9306401" cy="355402"/>
          </a:xfrm>
          <a:prstGeom prst="rect">
            <a:avLst/>
          </a:prstGeom>
          <a:noFill/>
          <a:ln/>
        </p:spPr>
        <p:txBody>
          <a:bodyPr wrap="non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Guided By- </a:t>
            </a:r>
            <a:r>
              <a:rPr lang="en-US" sz="1750" b="1" dirty="0">
                <a:solidFill>
                  <a:srgbClr val="272525"/>
                </a:solidFill>
                <a:latin typeface="Eudoxus Sans" pitchFamily="34" charset="0"/>
                <a:ea typeface="Eudoxus Sans" pitchFamily="34" charset="-122"/>
                <a:cs typeface="Eudoxus Sans" pitchFamily="34" charset="-120"/>
              </a:rPr>
              <a:t>R.B. Keskar Sir</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780</TotalTime>
  <Words>456</Words>
  <Application>Microsoft Office PowerPoint</Application>
  <PresentationFormat>Custom</PresentationFormat>
  <Paragraphs>69</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Eudoxus Sans</vt:lpstr>
      <vt:lpstr>p22-mackinac-pro</vt:lpstr>
      <vt:lpstr>Segoe UI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Shruti Badjate</cp:lastModifiedBy>
  <cp:revision>1</cp:revision>
  <dcterms:created xsi:type="dcterms:W3CDTF">2024-04-13T15:47:49Z</dcterms:created>
  <dcterms:modified xsi:type="dcterms:W3CDTF">2024-04-26T06:37:20Z</dcterms:modified>
</cp:coreProperties>
</file>